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</p:sldIdLst>
  <p:sldSz cx="215995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10680C"/>
    <a:srgbClr val="F9F9F9"/>
    <a:srgbClr val="EDEDED"/>
    <a:srgbClr val="DF4949"/>
    <a:srgbClr val="004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061" y="24"/>
      </p:cViewPr>
      <p:guideLst>
        <p:guide orient="horz" pos="10205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758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612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27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779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746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813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65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300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083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30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993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E165-199C-44DB-9A13-59953ED3C21B}" type="datetimeFigureOut">
              <a:rPr lang="fa-IR" smtClean="0"/>
              <a:t>19/07/1445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226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2159996" rtl="1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r" defTabSz="2159996" rtl="1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r" defTabSz="2159996" rtl="1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r" defTabSz="2159996" rtl="1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1">
                <a:lumMod val="5000"/>
                <a:lumOff val="95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/>
          <p:cNvSpPr/>
          <p:nvPr/>
        </p:nvSpPr>
        <p:spPr>
          <a:xfrm>
            <a:off x="680888" y="26193890"/>
            <a:ext cx="9730477" cy="4940594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just" rtl="1" eaLnBrk="1" hangingPunct="1"/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 eaLnBrk="1" hangingPunct="1"/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 eaLnBrk="1" hangingPunct="1"/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در این قسمت سعی گردد از منابع مهم و اصلی استفاده گردد و منابع به ترتیب از منابع فارسی تا منابع انگلیسی شماره گذاری شوند. فونت منابع فارسی (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)، فونت منابع انگلیسی: </a:t>
            </a:r>
            <a:r>
              <a:rPr lang="fa-IR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16</a:t>
            </a:r>
            <a:r>
              <a:rPr lang="fa-IR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endParaRPr lang="fa-IR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r>
              <a:rPr lang="fa-IR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بخش می توانید سپاسگذاری را نیز تعبیه کنید. </a:t>
            </a:r>
          </a:p>
          <a:p>
            <a:pPr algn="just" rtl="1" eaLnBrk="1" hangingPunct="1"/>
            <a:r>
              <a:rPr lang="fa-IR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بنا به صلاحدید خود می توانید با توجه به حجم مطالب، بخشهایی را کم و زیاد کنید. </a:t>
            </a:r>
          </a:p>
          <a:p>
            <a:pPr algn="just" rtl="1" eaLnBrk="1" hangingPunct="1"/>
            <a:endParaRPr lang="fa-IR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/>
          </a:p>
        </p:txBody>
      </p:sp>
      <p:sp>
        <p:nvSpPr>
          <p:cNvPr id="42" name="Rectangle: Rounded Corners 41"/>
          <p:cNvSpPr/>
          <p:nvPr/>
        </p:nvSpPr>
        <p:spPr>
          <a:xfrm>
            <a:off x="10940264" y="26193896"/>
            <a:ext cx="9730477" cy="494059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r" rtl="1"/>
            <a:r>
              <a:rPr lang="fa-IR" altLang="fa-IR" sz="3600" dirty="0">
                <a:solidFill>
                  <a:srgbClr val="000000"/>
                </a:solidFill>
                <a:cs typeface="B Zar" panose="00000400000000000000" pitchFamily="2" charset="-78"/>
              </a:rPr>
              <a:t>بیشتر از اشکال و جداول استفاده گردد که بصورت واضح و گویا تنظیم شده با شند. </a:t>
            </a:r>
          </a:p>
          <a:p>
            <a:pPr algn="r" rtl="1"/>
            <a:endParaRPr lang="fa-IR" altLang="fa-IR" sz="3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3600" dirty="0"/>
          </a:p>
        </p:txBody>
      </p:sp>
      <p:sp>
        <p:nvSpPr>
          <p:cNvPr id="43" name="Rectangle: Rounded Corners 42"/>
          <p:cNvSpPr/>
          <p:nvPr/>
        </p:nvSpPr>
        <p:spPr>
          <a:xfrm>
            <a:off x="788123" y="11429737"/>
            <a:ext cx="9730477" cy="398256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just" rtl="1"/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سعی گردد از ذکر تمام جزئیات خودداری گردیده و به صورت مختصر و شفاف روش اصلی کار توضیح داده شود و نیازی نیست که تمامی موارد مرتبط با روش کار و ابزار مورد استفاده شامل مدل، نرم افزار و ... به تفصیل آورده شود.</a:t>
            </a:r>
          </a:p>
          <a:p>
            <a:pPr algn="r" rtl="1"/>
            <a:endParaRPr lang="fa-IR" altLang="fa-IR" sz="2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2600" dirty="0"/>
          </a:p>
        </p:txBody>
      </p:sp>
      <p:sp>
        <p:nvSpPr>
          <p:cNvPr id="49" name="Rectangle: Rounded Corners 48"/>
          <p:cNvSpPr/>
          <p:nvPr/>
        </p:nvSpPr>
        <p:spPr>
          <a:xfrm>
            <a:off x="671936" y="16311783"/>
            <a:ext cx="20062982" cy="902269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r" rtl="1"/>
            <a:r>
              <a:rPr lang="fa-IR" altLang="fa-IR" sz="3600" dirty="0">
                <a:solidFill>
                  <a:srgbClr val="000000"/>
                </a:solidFill>
                <a:cs typeface="B Zar" panose="00000400000000000000" pitchFamily="2" charset="-78"/>
              </a:rPr>
              <a:t>بیشتر از اشکال و جداول استفاده گردد که بصورت واضح و گویا تنظیم شده باشند.  فونت کمتر از بخش مقدمه نباشد</a:t>
            </a:r>
          </a:p>
          <a:p>
            <a:pPr algn="r" rtl="1"/>
            <a:r>
              <a:rPr lang="fa-IR" altLang="fa-IR" sz="3600" dirty="0">
                <a:solidFill>
                  <a:srgbClr val="000000"/>
                </a:solidFill>
                <a:cs typeface="B Zar" panose="00000400000000000000" pitchFamily="2" charset="-78"/>
              </a:rPr>
              <a:t>در صورتیکه مقاله شما ریویو است ، فقط بخش نتیجه گیری را در بخش مربوطه بگذارید</a:t>
            </a:r>
          </a:p>
          <a:p>
            <a:pPr algn="r" rtl="1"/>
            <a:endParaRPr lang="fa-IR" altLang="fa-IR" sz="36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3600" dirty="0"/>
          </a:p>
        </p:txBody>
      </p:sp>
      <p:sp>
        <p:nvSpPr>
          <p:cNvPr id="50" name="Rectangle 49"/>
          <p:cNvSpPr/>
          <p:nvPr/>
        </p:nvSpPr>
        <p:spPr>
          <a:xfrm>
            <a:off x="-42477" y="7803038"/>
            <a:ext cx="21642002" cy="25413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78329" tIns="39166" rIns="78329" bIns="39166">
            <a:spAutoFit/>
          </a:bodyPr>
          <a:lstStyle/>
          <a:p>
            <a:pPr algn="ctr" rtl="1">
              <a:lnSpc>
                <a:spcPts val="6379"/>
              </a:lnSpc>
            </a:pPr>
            <a:r>
              <a:rPr lang="fa-IR" sz="4628" b="1" dirty="0">
                <a:solidFill>
                  <a:schemeClr val="bg1"/>
                </a:solidFill>
                <a:cs typeface="B Titr" panose="00000700000000000000" pitchFamily="2" charset="-78"/>
              </a:rPr>
              <a:t>عنوان 46 </a:t>
            </a:r>
            <a:r>
              <a:rPr lang="en-US" sz="4628" b="1" dirty="0">
                <a:solidFill>
                  <a:schemeClr val="bg1"/>
                </a:solidFill>
                <a:cs typeface="B Titr" panose="00000700000000000000" pitchFamily="2" charset="-78"/>
              </a:rPr>
              <a:t>B </a:t>
            </a:r>
            <a:r>
              <a:rPr lang="en-US" sz="4628" b="1" dirty="0" err="1">
                <a:solidFill>
                  <a:schemeClr val="bg1"/>
                </a:solidFill>
                <a:cs typeface="B Titr" panose="00000700000000000000" pitchFamily="2" charset="-78"/>
              </a:rPr>
              <a:t>Titr</a:t>
            </a:r>
            <a:endParaRPr lang="fa-IR" sz="4628" b="1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ctr" rtl="1">
              <a:lnSpc>
                <a:spcPts val="6379"/>
              </a:lnSpc>
            </a:pPr>
            <a:r>
              <a:rPr lang="fa-IR" sz="4628" b="1" dirty="0">
                <a:solidFill>
                  <a:schemeClr val="bg1"/>
                </a:solidFill>
                <a:cs typeface="B Titr" panose="00000700000000000000" pitchFamily="2" charset="-78"/>
              </a:rPr>
              <a:t>نویسنده اول، نویسنده دوم، نویسنده سوم و ... </a:t>
            </a:r>
            <a:r>
              <a:rPr lang="en-US" sz="4628" b="1" dirty="0">
                <a:solidFill>
                  <a:schemeClr val="bg1"/>
                </a:solidFill>
                <a:cs typeface="B Titr" panose="00000700000000000000" pitchFamily="2" charset="-78"/>
              </a:rPr>
              <a:t>B </a:t>
            </a:r>
            <a:r>
              <a:rPr lang="en-US" sz="4628" b="1" dirty="0" err="1">
                <a:solidFill>
                  <a:schemeClr val="bg1"/>
                </a:solidFill>
                <a:cs typeface="B Titr" panose="00000700000000000000" pitchFamily="2" charset="-78"/>
              </a:rPr>
              <a:t>Zar</a:t>
            </a:r>
            <a:r>
              <a:rPr lang="en-US" sz="4628" b="1" dirty="0">
                <a:solidFill>
                  <a:schemeClr val="bg1"/>
                </a:solidFill>
                <a:cs typeface="B Titr" panose="00000700000000000000" pitchFamily="2" charset="-78"/>
              </a:rPr>
              <a:t> Bold 36</a:t>
            </a:r>
            <a:endParaRPr lang="fa-IR" sz="4628" b="1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ctr" rtl="1">
              <a:lnSpc>
                <a:spcPts val="6379"/>
              </a:lnSpc>
            </a:pPr>
            <a:r>
              <a:rPr lang="fa-IR" sz="4628" b="1" dirty="0">
                <a:solidFill>
                  <a:schemeClr val="bg1"/>
                </a:solidFill>
                <a:cs typeface="B Titr" panose="00000700000000000000" pitchFamily="2" charset="-78"/>
              </a:rPr>
              <a:t>مشخصات نویسندگان </a:t>
            </a:r>
            <a:r>
              <a:rPr lang="en-US" sz="4628" b="1" dirty="0">
                <a:solidFill>
                  <a:schemeClr val="bg1"/>
                </a:solidFill>
                <a:cs typeface="B Titr" panose="00000700000000000000" pitchFamily="2" charset="-78"/>
              </a:rPr>
              <a:t>B </a:t>
            </a:r>
            <a:r>
              <a:rPr lang="en-US" sz="4628" b="1" dirty="0" err="1">
                <a:solidFill>
                  <a:schemeClr val="bg1"/>
                </a:solidFill>
                <a:cs typeface="B Titr" panose="00000700000000000000" pitchFamily="2" charset="-78"/>
              </a:rPr>
              <a:t>Zar</a:t>
            </a:r>
            <a:r>
              <a:rPr lang="en-US" sz="4628" b="1" dirty="0">
                <a:solidFill>
                  <a:schemeClr val="bg1"/>
                </a:solidFill>
                <a:cs typeface="B Titr" panose="00000700000000000000" pitchFamily="2" charset="-78"/>
              </a:rPr>
              <a:t> Bold 32</a:t>
            </a:r>
            <a:endParaRPr lang="fa-IR" sz="4628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73" name="Rectangle: Rounded Corners 72"/>
          <p:cNvSpPr/>
          <p:nvPr/>
        </p:nvSpPr>
        <p:spPr>
          <a:xfrm>
            <a:off x="11004441" y="11408401"/>
            <a:ext cx="9730477" cy="400389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8329" tIns="39166" rIns="78329" bIns="39166" rtlCol="1" anchor="ctr"/>
          <a:lstStyle/>
          <a:p>
            <a:pPr algn="just" rtl="1"/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متن تمامی قسمت‌های پوستر به غیر از بخش منابع</a:t>
            </a:r>
            <a:r>
              <a:rPr lang="en-US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altLang="fa-IR" sz="2600" dirty="0">
                <a:solidFill>
                  <a:srgbClr val="000000"/>
                </a:solidFill>
                <a:latin typeface="IRANSans" pitchFamily="18" charset="0"/>
                <a:cs typeface="IRANSans" pitchFamily="18" charset="0"/>
              </a:rPr>
              <a:t>(B </a:t>
            </a:r>
            <a:r>
              <a:rPr lang="en-US" altLang="fa-IR" sz="2600" dirty="0" err="1">
                <a:solidFill>
                  <a:srgbClr val="000000"/>
                </a:solidFill>
                <a:latin typeface="IRANSans" pitchFamily="18" charset="0"/>
                <a:cs typeface="IRANSans" pitchFamily="18" charset="0"/>
              </a:rPr>
              <a:t>Zar</a:t>
            </a:r>
            <a:r>
              <a:rPr lang="en-US" altLang="fa-IR" sz="2600" dirty="0">
                <a:solidFill>
                  <a:srgbClr val="000000"/>
                </a:solidFill>
                <a:latin typeface="IRANSans" pitchFamily="18" charset="0"/>
                <a:cs typeface="IRANSans" pitchFamily="18" charset="0"/>
              </a:rPr>
              <a:t> 26) </a:t>
            </a:r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بوده و برای کلیه متون از حالت پاراگراف از راست (متن از راست به چپ)- حالت</a:t>
            </a:r>
            <a:r>
              <a:rPr lang="en-US" altLang="fa-IR" sz="2600" dirty="0">
                <a:solidFill>
                  <a:srgbClr val="000000"/>
                </a:solidFill>
                <a:latin typeface="IRANSans" pitchFamily="18" charset="0"/>
                <a:cs typeface="IRANSans" pitchFamily="18" charset="0"/>
              </a:rPr>
              <a:t>Justify</a:t>
            </a:r>
            <a:r>
              <a:rPr lang="en-US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  </a:t>
            </a:r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 استفاده شود. از کلی گویی اجتناب گردیده و به وضوح به بیان مطالب اصلی و اهداف مقاله پرداخته شود و تمامی قسمت‌های مقاله به‌صورت مختصر بیان گردد. قابل ذکر است اندازه پوستر 60 در 90 سانتی متر بوده و خواهشمند است نویسندگان محترم الگوی پوستر را رعایت فرمایند. فونت عنوان مقاله، نویسندگان، مشخصات آن‌ها و رایانامه نویسنده مسئول مطابق با الگوی بالا باشد.</a:t>
            </a:r>
          </a:p>
          <a:p>
            <a:pPr algn="just" rtl="1"/>
            <a:r>
              <a:rPr lang="fa-IR" altLang="fa-IR" sz="2600" dirty="0">
                <a:solidFill>
                  <a:srgbClr val="000000"/>
                </a:solidFill>
                <a:cs typeface="B Zar" panose="00000400000000000000" pitchFamily="2" charset="-78"/>
              </a:rPr>
              <a:t>در این قسمت ضرورت انجام پژوهش خود را توضیح داده و اهداف تحقیق را به روشنی و به دور از بیان مطالب اضافی و کلیات شرح دهید.</a:t>
            </a:r>
          </a:p>
          <a:p>
            <a:pPr algn="r" rtl="1"/>
            <a:endParaRPr lang="en-US" altLang="en-US" sz="2600" dirty="0"/>
          </a:p>
          <a:p>
            <a:pPr algn="ctr"/>
            <a:endParaRPr lang="fa-IR" sz="2600" dirty="0"/>
          </a:p>
        </p:txBody>
      </p:sp>
      <p:sp>
        <p:nvSpPr>
          <p:cNvPr id="33" name="Rectangle 32"/>
          <p:cNvSpPr/>
          <p:nvPr/>
        </p:nvSpPr>
        <p:spPr>
          <a:xfrm>
            <a:off x="17624331" y="10744101"/>
            <a:ext cx="3110587" cy="7386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78352" tIns="39177" rIns="78352" bIns="39177">
            <a:spAutoFit/>
          </a:bodyPr>
          <a:lstStyle/>
          <a:p>
            <a:pPr algn="ctr" rtl="1"/>
            <a:r>
              <a:rPr lang="fa-IR" sz="4286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مقدمه</a:t>
            </a:r>
            <a:endParaRPr lang="fa-IR" sz="3257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672119" y="15573158"/>
            <a:ext cx="3110587" cy="7386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78352" tIns="39177" rIns="78352" bIns="39177">
            <a:spAutoFit/>
          </a:bodyPr>
          <a:lstStyle/>
          <a:p>
            <a:pPr algn="ctr" rtl="1"/>
            <a:r>
              <a:rPr lang="fa-IR" sz="4286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نتایج</a:t>
            </a:r>
            <a:endParaRPr lang="fa-IR" sz="3257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186018" y="10713579"/>
            <a:ext cx="3110587" cy="7386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78352" tIns="39177" rIns="78352" bIns="39177">
            <a:spAutoFit/>
          </a:bodyPr>
          <a:lstStyle/>
          <a:p>
            <a:pPr algn="ctr" rtl="1"/>
            <a:r>
              <a:rPr lang="fa-IR" sz="4286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روش بررسی</a:t>
            </a:r>
            <a:endParaRPr lang="fa-IR" sz="3257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00778" y="25394873"/>
            <a:ext cx="3110587" cy="7386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78352" tIns="39177" rIns="78352" bIns="39177">
            <a:spAutoFit/>
          </a:bodyPr>
          <a:lstStyle/>
          <a:p>
            <a:pPr algn="ctr" rtl="1"/>
            <a:r>
              <a:rPr lang="fa-IR" sz="4286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منابع اصلی</a:t>
            </a:r>
            <a:endParaRPr lang="fa-IR" sz="3257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582605" y="25455271"/>
            <a:ext cx="4088136" cy="7386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78352" tIns="39177" rIns="78352" bIns="39177">
            <a:spAutoFit/>
          </a:bodyPr>
          <a:lstStyle/>
          <a:p>
            <a:pPr algn="ctr" rtl="1"/>
            <a:r>
              <a:rPr lang="fa-IR" sz="4286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بحث و نتیجه گیری</a:t>
            </a:r>
            <a:endParaRPr lang="fa-IR" sz="3257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" y="771509"/>
            <a:ext cx="21595326" cy="674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8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1360</TotalTime>
  <Words>336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IRANSans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OS10</cp:lastModifiedBy>
  <cp:revision>79</cp:revision>
  <dcterms:created xsi:type="dcterms:W3CDTF">2017-01-25T18:54:40Z</dcterms:created>
  <dcterms:modified xsi:type="dcterms:W3CDTF">2024-01-29T07:15:06Z</dcterms:modified>
</cp:coreProperties>
</file>